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  <p:sldMasterId id="2147483665" r:id="rId3"/>
    <p:sldMasterId id="2147483667" r:id="rId4"/>
    <p:sldMasterId id="2147483669" r:id="rId5"/>
    <p:sldMasterId id="2147483690" r:id="rId6"/>
    <p:sldMasterId id="2147483696" r:id="rId7"/>
  </p:sldMasterIdLst>
  <p:notesMasterIdLst>
    <p:notesMasterId r:id="rId14"/>
  </p:notesMasterIdLst>
  <p:sldIdLst>
    <p:sldId id="264" r:id="rId8"/>
    <p:sldId id="262" r:id="rId9"/>
    <p:sldId id="257" r:id="rId10"/>
    <p:sldId id="265" r:id="rId11"/>
    <p:sldId id="260" r:id="rId12"/>
    <p:sldId id="261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CC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CC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CC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CC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CC"/>
    <a:srgbClr val="080800"/>
    <a:srgbClr val="990000"/>
    <a:srgbClr val="101000"/>
    <a:srgbClr val="CC6600"/>
    <a:srgbClr val="00234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 varScale="1">
        <p:scale>
          <a:sx n="47" d="100"/>
          <a:sy n="47" d="100"/>
        </p:scale>
        <p:origin x="12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5AA8F-66FE-4907-8D2D-16C8B778A8C3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5CBCE-5A76-4DDD-B3A8-A5A055114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40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5CBCE-5A76-4DDD-B3A8-A5A0551141F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3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EE025-0549-47FE-8782-1EC3E0995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2D849-086F-4F67-AF53-5AC729EA0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F8F4D-2B59-4280-ADFF-B7E7D91F5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D27EC-6C2F-49E0-8817-A7AACCC22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373B8-5715-411F-B540-9532982AF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81C5-31C6-4976-B8C8-C67F4E8A1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5435-7B55-4DFA-B620-9E13F6069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F780-55C3-43E1-9E4E-A895D3BBB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032A1-8B26-4F51-ADFC-6C320F147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984DB-7F3C-4A1E-9ABC-F6940A3A3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67D93-5136-4518-8DD9-2BE376234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0FB6E-D99B-409A-A51B-A768F1CE4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FCB24-DE0A-44E8-865D-DCB3551DB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BE769-FF92-4A16-8B94-A44EAB070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A999A-91C1-4754-B1A6-4F0203C34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D6C12-C0B0-4D5A-A3FE-35F8BDA07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C985D-EA66-47A0-9B43-E3915C517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22FA-DFB6-42CF-AA89-8F0F1C31B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5F38-537C-40D0-A216-D21028464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7B3EC-8B4E-442B-84CF-8FE5885F0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58E69-1EC3-461F-9306-ADD372E59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278CC-8E17-4EA0-BE01-617B07234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7CA20-4298-4E5C-B200-9C6B20EF1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8B7A2-A4E1-458A-90DB-F1556EAD9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9785A-7C09-4BEB-B18A-D3678F9BB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19A1D-E66B-4915-8FCD-BD1A8D7D1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E9AA8-62C9-4224-82E2-A781A779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4428-C902-4B13-BF90-124641E4B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C1A2-E534-4E28-A38D-79074A666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A391C-A894-4E75-B394-65EF242EE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99DA3-BFD8-4709-9AE0-8AC30B347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39B7A-ABFB-469C-97E8-5C6A051E3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5A164-AF91-4FEF-9C26-8A35DC6B2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78DD6-2763-4DF1-8576-EDDEC60F9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8C7E-042A-47B8-87D7-8350EFBAC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EB00-6226-4285-A481-C45B617A7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094A-33C2-45A2-8912-70416B09E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EE1C-228F-4FBD-9471-3D2847836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84CCC-87F4-479C-9269-8A370AFD3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9702C-DCE3-49C8-AFD5-346A77690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6DC3B-704C-45C1-BC1A-A6A79054B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B1707-D17A-4339-B293-1FDF505EB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BF5E7-C228-4019-A807-37A974B9C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DC881-9431-4E03-98C1-CE02DA9C2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DF3B-1FDA-410A-B82B-DE503A069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253A9-2CAD-4AE1-9D34-A7738410B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7246A-46BE-4252-8FB8-AB8FDD7FF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66985-7DB2-4AFB-AE76-CCC8952F1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8EBF-0B00-4053-89D7-5A480EB0D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2CD83-8D39-4204-B709-BA7D4CC03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A186A-04D4-4B1C-80AE-F0B758DE5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502DC-0E61-4B79-8608-40ABB64B1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EE489-439B-4F2B-832F-69552C3CA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38153-F62F-4DC6-9C31-62339693D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3DAE9-8A68-4F6C-A0C1-32EE2D7CB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8B7D-9A3D-4E5C-9BB9-A1A81BE8C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EE67D-D36C-43BA-AAC3-7095A793D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9E16B-66B1-44E1-A607-B954EEE81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BEF20-B8C9-4FBD-A0D9-EBF6693AF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91C2-5146-4A4A-B420-ED1E8E094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ABF4-6AC1-4762-BB3D-EF60D54C2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51429-D9C3-47FF-AB77-9828D2639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DA54-994C-4BE2-8020-143AF6A02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029200"/>
            <a:ext cx="8686800" cy="685800"/>
          </a:xfrm>
        </p:spPr>
        <p:txBody>
          <a:bodyPr/>
          <a:lstStyle>
            <a:lvl1pPr>
              <a:defRPr sz="4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791200"/>
            <a:ext cx="86868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477000"/>
            <a:ext cx="434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770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4D5D4-25CC-4A60-8CE2-D2A0F9BCC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3E7D-6F81-4966-BF7B-0C800E857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4CE8-AFAF-46C8-8AAB-A337D5032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65F5-723D-439C-903A-5C8AB5C4A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4000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64274-7BD9-492B-AF01-96A112D59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F4BC-5E81-4D00-8CB9-53FA71FA9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8CB78-A737-430B-BEBF-F48314F6A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C1AD7-C1BA-4BFC-8EB3-FC97EAB1B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D6FE2-7F16-4661-87D0-9EA9BA631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D7E6-A29B-404E-965D-F3514A73C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0E3D-C785-481D-BF99-0F1706AD3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7650" y="1219200"/>
            <a:ext cx="2046288" cy="4876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5988050" cy="4876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FD990-7C40-401D-B9EC-18B596CE3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7A8F-A0EC-4DD3-92FF-E18EE7E62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F60D8-7E49-4F69-9F77-FDAFB9F0C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00ED8A5-E382-4764-BB5B-7F27A8AC4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C0FE9CC-CD5D-4E18-8464-346BF5B82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79551B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FC81F22-A255-4FEA-95CA-4164FC8E4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C2F3B23-8AB2-47E1-8750-037C8B1F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ECCC39D-BC6C-4E36-9B2A-B476E369F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270CBE9-C171-4123-8BA3-929190152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19200"/>
            <a:ext cx="81867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9800"/>
            <a:ext cx="8153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32A39AB4-59AD-458B-9987-65EAF7669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251520" y="61548"/>
            <a:ext cx="8640961" cy="6480720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5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endParaRPr lang="ru-RU" sz="2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</a:p>
          <a:p>
            <a:pPr algn="ctr">
              <a:lnSpc>
                <a:spcPct val="150000"/>
              </a:lnSpc>
              <a:defRPr/>
            </a:pPr>
            <a:endParaRPr lang="ru-RU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Ректор Московского государственного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университета путей сообщения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Императора Николая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II</a:t>
            </a: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 (МИИТ)</a:t>
            </a:r>
          </a:p>
          <a:p>
            <a:pPr algn="ctr">
              <a:lnSpc>
                <a:spcPct val="150000"/>
              </a:lnSpc>
              <a:defRPr/>
            </a:pPr>
            <a:endParaRPr lang="ru-RU" sz="28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  <a:p>
            <a:pPr algn="ctr">
              <a:defRPr/>
            </a:pPr>
            <a:endParaRPr lang="ru-RU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  <a:p>
            <a:pPr algn="r">
              <a:defRPr/>
            </a:pPr>
            <a:r>
              <a:rPr lang="ru-RU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</a:rPr>
              <a:t>Лёвин Борис Алексеевич</a:t>
            </a:r>
          </a:p>
          <a:p>
            <a:pPr>
              <a:defRPr/>
            </a:pPr>
            <a:endParaRPr lang="ru-RU" sz="2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  <a:p>
            <a:pPr>
              <a:defRPr/>
            </a:pPr>
            <a:endParaRPr lang="ru-RU" sz="28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832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5496" y="44624"/>
            <a:ext cx="342901" cy="41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080800"/>
                </a:solidFill>
                <a:latin typeface="+mn-lt"/>
              </a:rPr>
              <a:t>2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" y="-55498"/>
            <a:ext cx="9132570" cy="748194"/>
          </a:xfrm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663300"/>
                </a:solidFill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Совместная деятельность администрации и профсоюзной организации студентов головного вуза</a:t>
            </a:r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107504" y="764704"/>
            <a:ext cx="8882260" cy="5970187"/>
          </a:xfrm>
          <a:prstGeom prst="roundRect">
            <a:avLst>
              <a:gd name="adj" fmla="val 16667"/>
            </a:avLst>
          </a:prstGeom>
          <a:ln>
            <a:solidFill>
              <a:srgbClr val="80000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endParaRPr lang="ru-RU" sz="2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</a:p>
          <a:p>
            <a:pPr>
              <a:defRPr/>
            </a:pPr>
            <a:r>
              <a:rPr lang="ru-RU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</a:p>
          <a:p>
            <a:pPr>
              <a:defRPr/>
            </a:pPr>
            <a:endParaRPr lang="ru-RU" sz="2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20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СОДЕЙСТВИЕ ПРОФКОМА СТУДЕНТОВ:     </a:t>
            </a:r>
          </a:p>
          <a:p>
            <a:pPr marL="342900" indent="-342900" algn="ctr">
              <a:buFont typeface="Wingdings" panose="05000000000000000000" pitchFamily="2" charset="2"/>
              <a:buChar char="v"/>
              <a:defRPr/>
            </a:pPr>
            <a:endParaRPr lang="ru-RU" sz="2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Повышению престижа  университета, привлекательности </a:t>
            </a:r>
          </a:p>
          <a:p>
            <a:pPr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 МИИТ для молодёжи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Отстаиванию интересов МИИТ на федеральном,  региональном, </a:t>
            </a:r>
          </a:p>
          <a:p>
            <a:pPr>
              <a:defRPr/>
            </a:pPr>
            <a:r>
              <a:rPr lang="ru-RU" sz="2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отраслевом уровнях</a:t>
            </a:r>
            <a:endParaRPr lang="ru-RU" sz="22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Профориентационной</a:t>
            </a: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работе среди молодёжи</a:t>
            </a: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Проведению приёма в университет</a:t>
            </a:r>
            <a:endParaRPr lang="ru-RU" sz="22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Воспитательной, патриотической, спортивной и </a:t>
            </a:r>
          </a:p>
          <a:p>
            <a:pPr>
              <a:lnSpc>
                <a:spcPts val="2940"/>
              </a:lnSpc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  культурно-массовой работе среди студентов</a:t>
            </a: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Развитию  партнёрства вуза с  ОАО «РЖД»,  </a:t>
            </a:r>
            <a:r>
              <a:rPr lang="ru-RU" sz="22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Роспрофжел</a:t>
            </a: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,  МФП</a:t>
            </a:r>
          </a:p>
          <a:p>
            <a:pPr>
              <a:lnSpc>
                <a:spcPts val="2940"/>
              </a:lnSpc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     Правительством г. Москвы, префектурой СВАО</a:t>
            </a: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Реализации программ социальной поддержки студентов</a:t>
            </a:r>
            <a:endParaRPr lang="ru-RU" sz="22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Трудоустройству выпускников</a:t>
            </a: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П</a:t>
            </a:r>
            <a:r>
              <a:rPr lang="ru-RU" sz="2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родвижению продуктов интеллектуального </a:t>
            </a:r>
            <a:r>
              <a:rPr lang="ru-RU" sz="2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труда студентов </a:t>
            </a: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endParaRPr lang="ru-RU" sz="20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940"/>
              </a:lnSpc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6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068" y="-99392"/>
            <a:ext cx="334330" cy="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080800"/>
                </a:solidFill>
                <a:latin typeface="+mn-lt"/>
              </a:rPr>
              <a:t>2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62055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55084"/>
            <a:ext cx="9144000" cy="603764"/>
          </a:xfrm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Социальное</a:t>
            </a:r>
            <a:r>
              <a:rPr lang="en-US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 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обеспечение студентов (</a:t>
            </a:r>
            <a:r>
              <a:rPr lang="ru-RU" sz="2400" b="1" dirty="0" err="1" smtClean="0">
                <a:solidFill>
                  <a:srgbClr val="663300"/>
                </a:solidFill>
                <a:latin typeface="Candara" panose="020E0502030303020204" pitchFamily="34" charset="0"/>
              </a:rPr>
              <a:t>млн.руб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.)</a:t>
            </a:r>
            <a:r>
              <a:rPr lang="en-US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 </a:t>
            </a:r>
            <a:endParaRPr lang="ru-RU" sz="2400" b="1" dirty="0" smtClean="0">
              <a:solidFill>
                <a:srgbClr val="66330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8911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97640"/>
              </p:ext>
            </p:extLst>
          </p:nvPr>
        </p:nvGraphicFramePr>
        <p:xfrm>
          <a:off x="35496" y="620688"/>
          <a:ext cx="9036050" cy="6119500"/>
        </p:xfrm>
        <a:graphic>
          <a:graphicData uri="http://schemas.openxmlformats.org/drawingml/2006/table">
            <a:tbl>
              <a:tblPr/>
              <a:tblGrid>
                <a:gridCol w="6336704"/>
                <a:gridCol w="1224136"/>
                <a:gridCol w="1475210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СТАТЬИ РАСХОДОВ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2015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2016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1102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Выплата государственных академических, именных и социальных стипендий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181,0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121,0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923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Материальная помощь и материальная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поддержка студентов-сирот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46,0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25,0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734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Финансовое обеспечение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внеучебной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деятельности  студентов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19,5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170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Развитие материально-технической базы учебной и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внеучебной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деятельности студентов,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448,3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210,4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676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ИТОГО: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695,4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367,9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084" y="-22034"/>
            <a:ext cx="323313" cy="41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3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1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79413"/>
              </p:ext>
            </p:extLst>
          </p:nvPr>
        </p:nvGraphicFramePr>
        <p:xfrm>
          <a:off x="143219" y="660675"/>
          <a:ext cx="8928325" cy="6152701"/>
        </p:xfrm>
        <a:graphic>
          <a:graphicData uri="http://schemas.openxmlformats.org/drawingml/2006/table">
            <a:tbl>
              <a:tblPr/>
              <a:tblGrid>
                <a:gridCol w="3924725"/>
                <a:gridCol w="2592288"/>
                <a:gridCol w="2411312"/>
              </a:tblGrid>
              <a:tr h="735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СТАТЬИ РАСХОДОВ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2015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2016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54171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Выплата стипендий: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Академических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(в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т.ч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повышенных)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Именных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Социальных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(в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т.ч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повышенных)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Материальная помощь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Поддержка студентов- сирот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134,4 (3375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40,4 (271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15,0 (201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31,6 (952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10,7 (116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33,7 (3051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12,3 (91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88,6 (2977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16,7 (233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9,5 (202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22,9 (925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6,4 (96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17,7 (2832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7,3 (70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0" y="-27384"/>
            <a:ext cx="9144000" cy="719684"/>
          </a:xfrm>
          <a:prstGeom prst="rect">
            <a:avLst/>
          </a:prstGeom>
          <a:ln w="9525" cap="flat" cmpd="sng" algn="ctr">
            <a:solidFill>
              <a:srgbClr val="8000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2400" b="1" kern="0" dirty="0" smtClean="0">
                <a:solidFill>
                  <a:srgbClr val="663300"/>
                </a:solidFill>
                <a:latin typeface="Candara" panose="020E0502030303020204" pitchFamily="34" charset="0"/>
              </a:rPr>
              <a:t>Стипендии, материальная помощь (</a:t>
            </a:r>
            <a:r>
              <a:rPr lang="ru-RU" sz="2400" b="1" kern="0" dirty="0" err="1" smtClean="0">
                <a:solidFill>
                  <a:srgbClr val="663300"/>
                </a:solidFill>
                <a:latin typeface="Candara" panose="020E0502030303020204" pitchFamily="34" charset="0"/>
              </a:rPr>
              <a:t>млн.руб</a:t>
            </a:r>
            <a:r>
              <a:rPr lang="ru-RU" sz="2400" b="1" kern="0" dirty="0" smtClean="0">
                <a:solidFill>
                  <a:srgbClr val="663300"/>
                </a:solidFill>
                <a:latin typeface="Candara" panose="020E0502030303020204" pitchFamily="34" charset="0"/>
              </a:rPr>
              <a:t>.)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5084" y="-22034"/>
            <a:ext cx="323313" cy="41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080800"/>
                </a:solidFill>
                <a:latin typeface="+mn-lt"/>
              </a:rPr>
              <a:t>4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02733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-99392"/>
            <a:ext cx="9144000" cy="864096"/>
          </a:xfrm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Расходы на </a:t>
            </a:r>
            <a:r>
              <a:rPr lang="ru-RU" sz="2400" b="1" dirty="0" err="1" smtClean="0">
                <a:solidFill>
                  <a:srgbClr val="663300"/>
                </a:solidFill>
                <a:latin typeface="Candara" panose="020E0502030303020204" pitchFamily="34" charset="0"/>
              </a:rPr>
              <a:t>внеучебную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 деятельность </a:t>
            </a:r>
            <a:b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</a:b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студентов (</a:t>
            </a:r>
            <a:r>
              <a:rPr lang="ru-RU" sz="2400" b="1" dirty="0" err="1" smtClean="0">
                <a:solidFill>
                  <a:srgbClr val="663300"/>
                </a:solidFill>
                <a:latin typeface="Candara" panose="020E0502030303020204" pitchFamily="34" charset="0"/>
              </a:rPr>
              <a:t>млн.руб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.)</a:t>
            </a:r>
          </a:p>
        </p:txBody>
      </p:sp>
      <p:graphicFrame>
        <p:nvGraphicFramePr>
          <p:cNvPr id="123991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40806"/>
              </p:ext>
            </p:extLst>
          </p:nvPr>
        </p:nvGraphicFramePr>
        <p:xfrm>
          <a:off x="179512" y="1412776"/>
          <a:ext cx="8893052" cy="4100513"/>
        </p:xfrm>
        <a:graphic>
          <a:graphicData uri="http://schemas.openxmlformats.org/drawingml/2006/table">
            <a:tbl>
              <a:tblPr/>
              <a:tblGrid>
                <a:gridCol w="4896544"/>
                <a:gridCol w="1998254"/>
                <a:gridCol w="1998254"/>
              </a:tblGrid>
              <a:tr h="1137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СТАТЬИ  РАСХОДОВ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2015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74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Выполнение социально-творческого заказа университета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9,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065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Участие студенческих коллективов в агитбригадах,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4D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фестивалях, конкурсах, слётах, экскурсиях и т.п.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-99392"/>
            <a:ext cx="332955" cy="42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5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-27383"/>
            <a:ext cx="9144000" cy="936104"/>
          </a:xfrm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Развитие учебной и материально-технической базы </a:t>
            </a:r>
            <a:b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</a:b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университета (</a:t>
            </a:r>
            <a:r>
              <a:rPr lang="ru-RU" sz="2400" b="1" dirty="0" err="1" smtClean="0">
                <a:solidFill>
                  <a:srgbClr val="663300"/>
                </a:solidFill>
                <a:latin typeface="Candara" panose="020E0502030303020204" pitchFamily="34" charset="0"/>
              </a:rPr>
              <a:t>млн.руб</a:t>
            </a:r>
            <a:r>
              <a:rPr lang="ru-RU" sz="2400" b="1" dirty="0" smtClean="0">
                <a:solidFill>
                  <a:srgbClr val="663300"/>
                </a:solidFill>
                <a:latin typeface="Candara" panose="020E0502030303020204" pitchFamily="34" charset="0"/>
              </a:rPr>
              <a:t>.)</a:t>
            </a:r>
            <a:endParaRPr lang="ru-RU" sz="2400" dirty="0" smtClean="0">
              <a:latin typeface="Candara" panose="020E0502030303020204" pitchFamily="34" charset="0"/>
            </a:endParaRPr>
          </a:p>
        </p:txBody>
      </p:sp>
      <p:graphicFrame>
        <p:nvGraphicFramePr>
          <p:cNvPr id="125038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53196"/>
              </p:ext>
            </p:extLst>
          </p:nvPr>
        </p:nvGraphicFramePr>
        <p:xfrm>
          <a:off x="35496" y="980728"/>
          <a:ext cx="8964489" cy="5703546"/>
        </p:xfrm>
        <a:graphic>
          <a:graphicData uri="http://schemas.openxmlformats.org/drawingml/2006/table">
            <a:tbl>
              <a:tblPr/>
              <a:tblGrid>
                <a:gridCol w="4252463"/>
                <a:gridCol w="2356013"/>
                <a:gridCol w="2356013"/>
              </a:tblGrid>
              <a:tr h="788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СТАТЬИ  РАСХОДОВ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2015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г.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2784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Капитальный и текущий ремонты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239,2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(172,8 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собственные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средства)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135,8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(121,5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собственные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средства)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1107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Программа информатизации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126,6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43,3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959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Приобретение учебного оборудования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82,5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31,3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44624"/>
            <a:ext cx="342901" cy="41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</a:t>
            </a:r>
            <a:r>
              <a:rPr lang="ru-RU" sz="1600" dirty="0">
                <a:solidFill>
                  <a:srgbClr val="080800"/>
                </a:solidFill>
                <a:latin typeface="+mn-lt"/>
              </a:rPr>
              <a:t> 6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59438">
  <a:themeElements>
    <a:clrScheme name="01159438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0115943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15943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1159439">
  <a:themeElements>
    <a:clrScheme name="01159439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01159439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15943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3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3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01159442">
  <a:themeElements>
    <a:clrScheme name="0115944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15944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01072149">
  <a:themeElements>
    <a:clrScheme name="01072149 9">
      <a:dk1>
        <a:srgbClr val="FF9900"/>
      </a:dk1>
      <a:lt1>
        <a:srgbClr val="FFCC99"/>
      </a:lt1>
      <a:dk2>
        <a:srgbClr val="D65700"/>
      </a:dk2>
      <a:lt2>
        <a:srgbClr val="777777"/>
      </a:lt2>
      <a:accent1>
        <a:srgbClr val="FFFFF7"/>
      </a:accent1>
      <a:accent2>
        <a:srgbClr val="339933"/>
      </a:accent2>
      <a:accent3>
        <a:srgbClr val="FFE2CA"/>
      </a:accent3>
      <a:accent4>
        <a:srgbClr val="DA8200"/>
      </a:accent4>
      <a:accent5>
        <a:srgbClr val="FFFFFA"/>
      </a:accent5>
      <a:accent6>
        <a:srgbClr val="2D8A2D"/>
      </a:accent6>
      <a:hlink>
        <a:srgbClr val="FF9933"/>
      </a:hlink>
      <a:folHlink>
        <a:srgbClr val="008000"/>
      </a:folHlink>
    </a:clrScheme>
    <a:fontScheme name="01072149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01072149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9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2D2D8A"/>
        </a:accent6>
        <a:hlink>
          <a:srgbClr val="99CC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4">
        <a:dk1>
          <a:srgbClr val="2D2015"/>
        </a:dk1>
        <a:lt1>
          <a:srgbClr val="CC9900"/>
        </a:lt1>
        <a:dk2>
          <a:srgbClr val="40311E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AFADAB"/>
        </a:accent3>
        <a:accent4>
          <a:srgbClr val="AE82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C5CEC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49 5">
        <a:dk1>
          <a:srgbClr val="292929"/>
        </a:dk1>
        <a:lt1>
          <a:srgbClr val="FFFFFF"/>
        </a:lt1>
        <a:dk2>
          <a:srgbClr val="BC4C00"/>
        </a:dk2>
        <a:lt2>
          <a:srgbClr val="808080"/>
        </a:lt2>
        <a:accent1>
          <a:srgbClr val="FFCC99"/>
        </a:accent1>
        <a:accent2>
          <a:srgbClr val="C6F399"/>
        </a:accent2>
        <a:accent3>
          <a:srgbClr val="FFFFFF"/>
        </a:accent3>
        <a:accent4>
          <a:srgbClr val="212121"/>
        </a:accent4>
        <a:accent5>
          <a:srgbClr val="FFE2CA"/>
        </a:accent5>
        <a:accent6>
          <a:srgbClr val="B3DC8A"/>
        </a:accent6>
        <a:hlink>
          <a:srgbClr val="CC33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6">
        <a:dk1>
          <a:srgbClr val="800000"/>
        </a:dk1>
        <a:lt1>
          <a:srgbClr val="FF9966"/>
        </a:lt1>
        <a:dk2>
          <a:srgbClr val="FF9933"/>
        </a:dk2>
        <a:lt2>
          <a:srgbClr val="005A58"/>
        </a:lt2>
        <a:accent1>
          <a:srgbClr val="FFCC66"/>
        </a:accent1>
        <a:accent2>
          <a:srgbClr val="777777"/>
        </a:accent2>
        <a:accent3>
          <a:srgbClr val="FFCAB8"/>
        </a:accent3>
        <a:accent4>
          <a:srgbClr val="6C0000"/>
        </a:accent4>
        <a:accent5>
          <a:srgbClr val="FFE2B8"/>
        </a:accent5>
        <a:accent6>
          <a:srgbClr val="6B6B6B"/>
        </a:accent6>
        <a:hlink>
          <a:srgbClr val="FEF9E8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7">
        <a:dk1>
          <a:srgbClr val="5C1F00"/>
        </a:dk1>
        <a:lt1>
          <a:srgbClr val="FF9900"/>
        </a:lt1>
        <a:dk2>
          <a:srgbClr val="663300"/>
        </a:dk2>
        <a:lt2>
          <a:srgbClr val="EFB483"/>
        </a:lt2>
        <a:accent1>
          <a:srgbClr val="CC3300"/>
        </a:accent1>
        <a:accent2>
          <a:srgbClr val="BE7960"/>
        </a:accent2>
        <a:accent3>
          <a:srgbClr val="B8AD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49 8">
        <a:dk1>
          <a:srgbClr val="CC3300"/>
        </a:dk1>
        <a:lt1>
          <a:srgbClr val="99CC00"/>
        </a:lt1>
        <a:dk2>
          <a:srgbClr val="7DD850"/>
        </a:dk2>
        <a:lt2>
          <a:srgbClr val="003366"/>
        </a:lt2>
        <a:accent1>
          <a:srgbClr val="FFB27D"/>
        </a:accent1>
        <a:accent2>
          <a:srgbClr val="00B000"/>
        </a:accent2>
        <a:accent3>
          <a:srgbClr val="CAE2AA"/>
        </a:accent3>
        <a:accent4>
          <a:srgbClr val="AE2A00"/>
        </a:accent4>
        <a:accent5>
          <a:srgbClr val="FFD5BF"/>
        </a:accent5>
        <a:accent6>
          <a:srgbClr val="009F00"/>
        </a:accent6>
        <a:hlink>
          <a:srgbClr val="FF6600"/>
        </a:hlink>
        <a:folHlink>
          <a:srgbClr val="9E6A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9">
        <a:dk1>
          <a:srgbClr val="FF9900"/>
        </a:dk1>
        <a:lt1>
          <a:srgbClr val="FFCC99"/>
        </a:lt1>
        <a:dk2>
          <a:srgbClr val="D657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E2CA"/>
        </a:accent3>
        <a:accent4>
          <a:srgbClr val="DA8200"/>
        </a:accent4>
        <a:accent5>
          <a:srgbClr val="FFFFFA"/>
        </a:accent5>
        <a:accent6>
          <a:srgbClr val="2D8A2D"/>
        </a:accent6>
        <a:hlink>
          <a:srgbClr val="FF9933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10">
        <a:dk1>
          <a:srgbClr val="993300"/>
        </a:dk1>
        <a:lt1>
          <a:srgbClr val="CC3300"/>
        </a:lt1>
        <a:dk2>
          <a:srgbClr val="000000"/>
        </a:dk2>
        <a:lt2>
          <a:srgbClr val="CC6600"/>
        </a:lt2>
        <a:accent1>
          <a:srgbClr val="FFCC99"/>
        </a:accent1>
        <a:accent2>
          <a:srgbClr val="468A4B"/>
        </a:accent2>
        <a:accent3>
          <a:srgbClr val="AAAAAA"/>
        </a:accent3>
        <a:accent4>
          <a:srgbClr val="AE2A00"/>
        </a:accent4>
        <a:accent5>
          <a:srgbClr val="FFE2CA"/>
        </a:accent5>
        <a:accent6>
          <a:srgbClr val="3F7D43"/>
        </a:accent6>
        <a:hlink>
          <a:srgbClr val="CC9900"/>
        </a:hlink>
        <a:folHlink>
          <a:srgbClr val="824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49 11">
        <a:dk1>
          <a:srgbClr val="663300"/>
        </a:dk1>
        <a:lt1>
          <a:srgbClr val="A6A99D"/>
        </a:lt1>
        <a:dk2>
          <a:srgbClr val="CC9900"/>
        </a:dk2>
        <a:lt2>
          <a:srgbClr val="777777"/>
        </a:lt2>
        <a:accent1>
          <a:srgbClr val="909082"/>
        </a:accent1>
        <a:accent2>
          <a:srgbClr val="B59D73"/>
        </a:accent2>
        <a:accent3>
          <a:srgbClr val="D0D1CC"/>
        </a:accent3>
        <a:accent4>
          <a:srgbClr val="562A00"/>
        </a:accent4>
        <a:accent5>
          <a:srgbClr val="C6C6C1"/>
        </a:accent5>
        <a:accent6>
          <a:srgbClr val="A48E6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12">
        <a:dk1>
          <a:srgbClr val="CC6600"/>
        </a:dk1>
        <a:lt1>
          <a:srgbClr val="E6F7DD"/>
        </a:lt1>
        <a:dk2>
          <a:srgbClr val="CC3300"/>
        </a:dk2>
        <a:lt2>
          <a:srgbClr val="969696"/>
        </a:lt2>
        <a:accent1>
          <a:srgbClr val="FFFFCC"/>
        </a:accent1>
        <a:accent2>
          <a:srgbClr val="CCFFCC"/>
        </a:accent2>
        <a:accent3>
          <a:srgbClr val="F0FAEB"/>
        </a:accent3>
        <a:accent4>
          <a:srgbClr val="AE5600"/>
        </a:accent4>
        <a:accent5>
          <a:srgbClr val="FFFFE2"/>
        </a:accent5>
        <a:accent6>
          <a:srgbClr val="B9E7B9"/>
        </a:accent6>
        <a:hlink>
          <a:srgbClr val="FF66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49 13">
        <a:dk1>
          <a:srgbClr val="996633"/>
        </a:dk1>
        <a:lt1>
          <a:srgbClr val="CC9900"/>
        </a:lt1>
        <a:dk2>
          <a:srgbClr val="FFB92D"/>
        </a:dk2>
        <a:lt2>
          <a:srgbClr val="3E3E5C"/>
        </a:lt2>
        <a:accent1>
          <a:srgbClr val="E1B875"/>
        </a:accent1>
        <a:accent2>
          <a:srgbClr val="996600"/>
        </a:accent2>
        <a:accent3>
          <a:srgbClr val="E2CAAA"/>
        </a:accent3>
        <a:accent4>
          <a:srgbClr val="82562A"/>
        </a:accent4>
        <a:accent5>
          <a:srgbClr val="EED8BD"/>
        </a:accent5>
        <a:accent6>
          <a:srgbClr val="8A5C00"/>
        </a:accent6>
        <a:hlink>
          <a:srgbClr val="FF6F17"/>
        </a:hlink>
        <a:folHlink>
          <a:srgbClr val="FFEB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01159438</Template>
  <TotalTime>1612</TotalTime>
  <Words>376</Words>
  <Application>Microsoft Office PowerPoint</Application>
  <PresentationFormat>Экран (4:3)</PresentationFormat>
  <Paragraphs>139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6</vt:i4>
      </vt:variant>
    </vt:vector>
  </HeadingPairs>
  <TitlesOfParts>
    <vt:vector size="22" baseType="lpstr">
      <vt:lpstr>Arial</vt:lpstr>
      <vt:lpstr>Arial Black</vt:lpstr>
      <vt:lpstr>Calibri</vt:lpstr>
      <vt:lpstr>Candara</vt:lpstr>
      <vt:lpstr>Century Gothic</vt:lpstr>
      <vt:lpstr>Palatino Linotype</vt:lpstr>
      <vt:lpstr>Trebuchet MS</vt:lpstr>
      <vt:lpstr>Verdana</vt:lpstr>
      <vt:lpstr>Wingdings</vt:lpstr>
      <vt:lpstr>01159438</vt:lpstr>
      <vt:lpstr>01159439</vt:lpstr>
      <vt:lpstr>Default Design</vt:lpstr>
      <vt:lpstr>01159440</vt:lpstr>
      <vt:lpstr>1_Default Design</vt:lpstr>
      <vt:lpstr>01159442</vt:lpstr>
      <vt:lpstr>01072149</vt:lpstr>
      <vt:lpstr>Презентация PowerPoint</vt:lpstr>
      <vt:lpstr> Совместная деятельность администрации и профсоюзной организации студентов головного вуза</vt:lpstr>
      <vt:lpstr>Социальное обеспечение студентов (млн.руб.) </vt:lpstr>
      <vt:lpstr>Презентация PowerPoint</vt:lpstr>
      <vt:lpstr>Расходы на внеучебную деятельность  студентов (млн.руб.)</vt:lpstr>
      <vt:lpstr>Развитие учебной и материально-технической базы  университета (млн.руб.)</vt:lpstr>
    </vt:vector>
  </TitlesOfParts>
  <Company>MMC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02. 1</dc:title>
  <dc:creator>VAS</dc:creator>
  <cp:lastModifiedBy>Андрей Николаевич</cp:lastModifiedBy>
  <cp:revision>202</cp:revision>
  <cp:lastPrinted>2013-05-14T12:23:17Z</cp:lastPrinted>
  <dcterms:created xsi:type="dcterms:W3CDTF">2005-11-29T09:04:29Z</dcterms:created>
  <dcterms:modified xsi:type="dcterms:W3CDTF">2016-11-14T09:27:09Z</dcterms:modified>
</cp:coreProperties>
</file>